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8" r:id="rId2"/>
    <p:sldId id="274" r:id="rId3"/>
    <p:sldId id="275" r:id="rId4"/>
    <p:sldId id="276" r:id="rId5"/>
    <p:sldId id="277" r:id="rId6"/>
    <p:sldId id="256" r:id="rId7"/>
    <p:sldId id="272" r:id="rId8"/>
    <p:sldId id="257" r:id="rId9"/>
    <p:sldId id="258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3" r:id="rId22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90"/>
    <p:restoredTop sz="94604"/>
  </p:normalViewPr>
  <p:slideViewPr>
    <p:cSldViewPr snapToGrid="0" snapToObjects="1">
      <p:cViewPr varScale="1">
        <p:scale>
          <a:sx n="81" d="100"/>
          <a:sy n="81" d="100"/>
        </p:scale>
        <p:origin x="200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92B381-E648-D442-98E5-216369DC3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C954FF2-D861-7346-BD68-C538E537C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E79BFB-EE76-9943-8BEE-E602E6202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2726-CD15-0A4C-BDDC-9B6D91FA2CA9}" type="datetimeFigureOut">
              <a:rPr lang="es-AR" smtClean="0"/>
              <a:t>8/6/23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B03EFB-B6E5-C04D-ADF9-C41D57C6D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6E44B4-AC28-2349-A747-4399DC87A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D3D1A-1216-4645-A356-3EF0D3A3190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72565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11B68-AB09-F048-B335-042F55F7C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5F6594-2C20-E44F-9EFF-B7339EC3D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030203-EE6E-7448-ACB4-8345E84D2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2726-CD15-0A4C-BDDC-9B6D91FA2CA9}" type="datetimeFigureOut">
              <a:rPr lang="es-AR" smtClean="0"/>
              <a:t>8/6/23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F6CC31-8821-0241-9C41-7416F90C1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B5CAAF-FC99-C341-B171-C7862CF83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D3D1A-1216-4645-A356-3EF0D3A3190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56431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EFAA7A7-F997-E346-BC67-81A737A6C7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D0D3021-3191-F946-8C7F-C94682943B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D064FD-3C99-D84D-9EB7-A10C45B1B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2726-CD15-0A4C-BDDC-9B6D91FA2CA9}" type="datetimeFigureOut">
              <a:rPr lang="es-AR" smtClean="0"/>
              <a:t>8/6/23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FD3135-883C-A841-B682-B11B82E5A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F8D509-209D-E544-B1EB-092A9E49A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D3D1A-1216-4645-A356-3EF0D3A3190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10444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A060BD-1ED3-9D49-A6A5-B6E5129B7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5D2E07-2DE1-DB49-933E-A8A4BDA2B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1D8E54-76BA-8549-942C-EF05DCFB9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2726-CD15-0A4C-BDDC-9B6D91FA2CA9}" type="datetimeFigureOut">
              <a:rPr lang="es-AR" smtClean="0"/>
              <a:t>8/6/23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2F0407-547F-0740-ACE6-AD9EBF584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FD4927-2636-084D-8D96-2037A570F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D3D1A-1216-4645-A356-3EF0D3A3190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77334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F634A6-AFF3-1C41-9C37-083DD0DB4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8AA038-3120-1443-B63B-D0A22A4D1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D66D24-BD5D-D14E-8730-55919E2BB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2726-CD15-0A4C-BDDC-9B6D91FA2CA9}" type="datetimeFigureOut">
              <a:rPr lang="es-AR" smtClean="0"/>
              <a:t>8/6/23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F0BF06-6ACA-0B41-8684-8FC5CC21A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BA4731-18A0-C641-B832-905E94CDC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D3D1A-1216-4645-A356-3EF0D3A3190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70011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004F8-C856-D447-B457-92B62BBF3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6E1FAA-891F-2F45-BE4B-5B34D1017F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184F220-4E3E-9F4B-B556-9E9A0085B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3B4B077-85CD-0343-9ABB-94D756ACE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2726-CD15-0A4C-BDDC-9B6D91FA2CA9}" type="datetimeFigureOut">
              <a:rPr lang="es-AR" smtClean="0"/>
              <a:t>8/6/23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59E238-E500-3045-9092-DA7FB23AE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D839633-96FE-1D4E-98CD-6EC46CF76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D3D1A-1216-4645-A356-3EF0D3A3190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63537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C30364-5440-DF43-9D1E-5988719CC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6E2E3C-3E00-FA43-AEC0-0066AC50B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D43ED7C-3A66-CA41-8190-C8619C12B1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DE400FB-3865-074C-BCCA-0B139BC9D4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AFE8639-4984-644E-B4CC-2ACD916D93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03BD30-A111-6D45-900E-257180B06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2726-CD15-0A4C-BDDC-9B6D91FA2CA9}" type="datetimeFigureOut">
              <a:rPr lang="es-AR" smtClean="0"/>
              <a:t>8/6/23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D6F6F41-D1BA-404B-B7CC-279B7BC5B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315CF00-FEA7-B246-B790-EF767A45E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D3D1A-1216-4645-A356-3EF0D3A3190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6751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C354C-DDA3-D044-BCA3-8C971A5C4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8C00B8A-5FA2-C349-AFB4-B596E26A4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2726-CD15-0A4C-BDDC-9B6D91FA2CA9}" type="datetimeFigureOut">
              <a:rPr lang="es-AR" smtClean="0"/>
              <a:t>8/6/23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D4274E9-C120-DE42-BA97-90B5DA02B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AF9C329-3996-7146-8E30-7259EA2A5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D3D1A-1216-4645-A356-3EF0D3A3190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14492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6B2A744-72AF-774F-8CAC-BEE28B636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2726-CD15-0A4C-BDDC-9B6D91FA2CA9}" type="datetimeFigureOut">
              <a:rPr lang="es-AR" smtClean="0"/>
              <a:t>8/6/23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3CCA872-2146-9942-BBCD-0C0451DC7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65606A1-4565-D94D-8708-9F5136B33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D3D1A-1216-4645-A356-3EF0D3A3190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51832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F414EB-4FA4-A149-B69D-CA43E6FF6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29AB57-70BB-E249-91CB-3F4127908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6BE5DE-E585-2D4D-8CBA-F1D22F8DE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D063346-6E89-804F-B26E-E6776C077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2726-CD15-0A4C-BDDC-9B6D91FA2CA9}" type="datetimeFigureOut">
              <a:rPr lang="es-AR" smtClean="0"/>
              <a:t>8/6/23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5E9D85-F06A-8046-8627-7B6875B47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B36159-5D94-0542-AA59-291ADEA1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D3D1A-1216-4645-A356-3EF0D3A3190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45331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58375F-6CD4-644E-83A3-E3E6EBD89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372D371-71DB-7648-872D-C36197B492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BBC490D-BA20-4C40-BEBF-52D5BD881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1DBCBA5-61E9-1C4F-AE22-08EA17C97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2726-CD15-0A4C-BDDC-9B6D91FA2CA9}" type="datetimeFigureOut">
              <a:rPr lang="es-AR" smtClean="0"/>
              <a:t>8/6/23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A0BCCD-0E46-6A44-90E2-A544B9053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079A00-C783-0B43-8F7A-6FDBBC9AD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D3D1A-1216-4645-A356-3EF0D3A3190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5183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BF59867-7CDC-9447-A865-54CFAE217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1AD0E1-95D4-0A4C-8C60-9D52600A3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F10313-F9E1-0B49-A52D-DFFD9A9F24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32726-CD15-0A4C-BDDC-9B6D91FA2CA9}" type="datetimeFigureOut">
              <a:rPr lang="es-AR" smtClean="0"/>
              <a:t>8/6/23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DCD03-9A4A-1A46-997F-E608DA666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50393B-4E81-244F-8B5D-3988D76C45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D3D1A-1216-4645-A356-3EF0D3A3190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278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biblioteca-virtual.fandom.com/es/wiki/Blancanieves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tiff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FD27ED1-DC18-A941-A19A-3D1DFAC8F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016" y="0"/>
            <a:ext cx="9955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63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8E1C47C-7BD3-5C4B-991B-34315D099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7002" y="-2666999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88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1EFD97B-0D19-2E45-954B-63FD43527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7002" y="-2666999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01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7714CFB-57DB-F74E-8089-432A2D8C8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798446" y="-2901315"/>
            <a:ext cx="6960870" cy="125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47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EFB0CBD-51C1-BB45-A213-9C23919FE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7002" y="-2666999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12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8A3E6E7-8106-AD45-83DA-25F274F68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7001" y="-2666999"/>
            <a:ext cx="6858000" cy="121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9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0235704-891C-BA46-8CB5-DD6FCE8FA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7002" y="-2666999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69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CBCA3D6-1321-CC41-B831-095014D60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7001" y="-2666999"/>
            <a:ext cx="6857999" cy="1219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874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1BB59F0-643E-9647-85A4-99F6671B0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7002" y="-2666999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51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D7DEA8D-C57B-5A4E-9475-8DCEAC5A0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7002" y="-2666999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35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5897B89-9833-974B-A814-A5C142B6F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7002" y="-2666999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09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35AE2F2-F25C-6C45-AB4F-D26DB68F7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50" y="0"/>
            <a:ext cx="5370837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D4D34A6-D3B1-CE49-87D4-42B78F3E5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047" y="0"/>
            <a:ext cx="5062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53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034699E-63E2-564C-81DB-BFF1E7C05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40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4CF7088-CF96-254F-9D2E-BF807AE76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6999" y="-2667002"/>
            <a:ext cx="6858001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438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C03EF55-B5D4-864B-A975-6A6652BB9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11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6571046-19CB-3A4D-9C59-0B5416AF3DE3}"/>
              </a:ext>
            </a:extLst>
          </p:cNvPr>
          <p:cNvSpPr txBox="1"/>
          <p:nvPr/>
        </p:nvSpPr>
        <p:spPr>
          <a:xfrm>
            <a:off x="118241" y="258901"/>
            <a:ext cx="12073759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s-AR" sz="1400" b="0" i="0" dirty="0">
                <a:solidFill>
                  <a:srgbClr val="3A3A3A"/>
                </a:solidFill>
                <a:effectLst/>
                <a:latin typeface="rubik"/>
              </a:rPr>
              <a:t>La historia fue registrada por primera vez en forma narrativa por el escritor y poeta británico</a:t>
            </a:r>
            <a:r>
              <a:rPr lang="es-AR" sz="1400" b="1" i="0" dirty="0">
                <a:solidFill>
                  <a:srgbClr val="3A3A3A"/>
                </a:solidFill>
                <a:effectLst/>
                <a:latin typeface="rubik"/>
              </a:rPr>
              <a:t> Robert </a:t>
            </a:r>
            <a:r>
              <a:rPr lang="es-AR" sz="1400" b="1" i="0" dirty="0" err="1">
                <a:solidFill>
                  <a:srgbClr val="3A3A3A"/>
                </a:solidFill>
                <a:effectLst/>
                <a:latin typeface="rubik"/>
              </a:rPr>
              <a:t>Southey</a:t>
            </a:r>
            <a:r>
              <a:rPr lang="es-AR" sz="1400" b="0" i="0" dirty="0">
                <a:solidFill>
                  <a:srgbClr val="3A3A3A"/>
                </a:solidFill>
                <a:effectLst/>
                <a:latin typeface="rubik"/>
              </a:rPr>
              <a:t>, y publicada por </a:t>
            </a:r>
            <a:r>
              <a:rPr lang="es-AR" sz="1400" b="0" i="0" dirty="0">
                <a:solidFill>
                  <a:srgbClr val="3A3A3A"/>
                </a:solidFill>
                <a:effectLst/>
                <a:highlight>
                  <a:srgbClr val="FFFF00"/>
                </a:highlight>
                <a:latin typeface="rubik"/>
              </a:rPr>
              <a:t>primera vez de forma anónima en 1837</a:t>
            </a:r>
            <a:r>
              <a:rPr lang="es-AR" sz="1400" b="0" i="0" dirty="0">
                <a:solidFill>
                  <a:srgbClr val="3A3A3A"/>
                </a:solidFill>
                <a:effectLst/>
                <a:latin typeface="rubik"/>
              </a:rPr>
              <a:t> en un volumen de sus escritos que llamó </a:t>
            </a:r>
            <a:r>
              <a:rPr lang="es-AR" sz="1400" b="0" i="1" dirty="0">
                <a:solidFill>
                  <a:srgbClr val="3A3A3A"/>
                </a:solidFill>
                <a:effectLst/>
                <a:latin typeface="rubik"/>
              </a:rPr>
              <a:t>El médico</a:t>
            </a:r>
            <a:r>
              <a:rPr lang="es-AR" sz="1400" b="1" i="1" dirty="0">
                <a:solidFill>
                  <a:srgbClr val="3A3A3A"/>
                </a:solidFill>
                <a:effectLst/>
                <a:latin typeface="rubik"/>
              </a:rPr>
              <a:t>.</a:t>
            </a:r>
            <a:r>
              <a:rPr lang="es-AR" sz="1400" b="1" i="0" dirty="0">
                <a:solidFill>
                  <a:srgbClr val="3A3A3A"/>
                </a:solidFill>
                <a:effectLst/>
                <a:latin typeface="rubik"/>
              </a:rPr>
              <a:t>  </a:t>
            </a:r>
            <a:r>
              <a:rPr lang="es-AR" sz="1400" b="1" i="0" dirty="0">
                <a:solidFill>
                  <a:srgbClr val="FF0000"/>
                </a:solidFill>
                <a:effectLst/>
                <a:latin typeface="rubik"/>
              </a:rPr>
              <a:t>ANCIANA</a:t>
            </a:r>
          </a:p>
          <a:p>
            <a:pPr algn="just" fontAlgn="base"/>
            <a:r>
              <a:rPr lang="es-AR" sz="1400" b="0" i="0" dirty="0">
                <a:solidFill>
                  <a:srgbClr val="3A3A3A"/>
                </a:solidFill>
                <a:effectLst/>
                <a:latin typeface="rubik"/>
              </a:rPr>
              <a:t>El mismo año, el escritor británico</a:t>
            </a:r>
            <a:r>
              <a:rPr lang="es-AR" sz="1400" b="1" i="0" dirty="0">
                <a:solidFill>
                  <a:srgbClr val="3A3A3A"/>
                </a:solidFill>
                <a:effectLst/>
                <a:latin typeface="rubik"/>
              </a:rPr>
              <a:t> George Nicol </a:t>
            </a:r>
            <a:r>
              <a:rPr lang="es-AR" sz="1400" b="0" i="0" dirty="0">
                <a:solidFill>
                  <a:srgbClr val="3A3A3A"/>
                </a:solidFill>
                <a:effectLst/>
                <a:latin typeface="rubik"/>
              </a:rPr>
              <a:t>publicó una versión en</a:t>
            </a:r>
            <a:r>
              <a:rPr lang="es-AR" sz="1400" b="0" i="0" u="sng" dirty="0">
                <a:solidFill>
                  <a:srgbClr val="3A3A3A"/>
                </a:solidFill>
                <a:effectLst/>
                <a:latin typeface="rubik"/>
              </a:rPr>
              <a:t> verso </a:t>
            </a:r>
            <a:r>
              <a:rPr lang="es-AR" sz="1400" b="0" i="0" dirty="0">
                <a:solidFill>
                  <a:srgbClr val="3A3A3A"/>
                </a:solidFill>
                <a:effectLst/>
                <a:latin typeface="rubik"/>
              </a:rPr>
              <a:t>basada en el cuento de la prosa de </a:t>
            </a:r>
            <a:r>
              <a:rPr lang="es-AR" sz="1400" b="0" i="0" dirty="0" err="1">
                <a:solidFill>
                  <a:srgbClr val="3A3A3A"/>
                </a:solidFill>
                <a:effectLst/>
                <a:latin typeface="rubik"/>
              </a:rPr>
              <a:t>Southey</a:t>
            </a:r>
            <a:r>
              <a:rPr lang="es-AR" sz="1400" b="0" i="0" dirty="0">
                <a:solidFill>
                  <a:srgbClr val="3A3A3A"/>
                </a:solidFill>
                <a:effectLst/>
                <a:latin typeface="rubik"/>
              </a:rPr>
              <a:t>, ilustrada con grabados por B. </a:t>
            </a:r>
            <a:r>
              <a:rPr lang="es-AR" sz="1400" b="0" i="0" dirty="0" err="1">
                <a:solidFill>
                  <a:srgbClr val="3A3A3A"/>
                </a:solidFill>
                <a:effectLst/>
                <a:latin typeface="rubik"/>
              </a:rPr>
              <a:t>Hart</a:t>
            </a:r>
            <a:r>
              <a:rPr lang="es-AR" sz="1400" b="0" i="0" dirty="0">
                <a:solidFill>
                  <a:srgbClr val="3A3A3A"/>
                </a:solidFill>
                <a:effectLst/>
                <a:latin typeface="rubik"/>
              </a:rPr>
              <a:t> .  </a:t>
            </a:r>
            <a:r>
              <a:rPr lang="es-AR" sz="1400" b="0" i="0" dirty="0" err="1">
                <a:solidFill>
                  <a:srgbClr val="3A3A3A"/>
                </a:solidFill>
                <a:effectLst/>
                <a:latin typeface="rubik"/>
              </a:rPr>
              <a:t>Southey</a:t>
            </a:r>
            <a:r>
              <a:rPr lang="es-AR" sz="1400" b="0" i="0" dirty="0">
                <a:solidFill>
                  <a:srgbClr val="3A3A3A"/>
                </a:solidFill>
                <a:effectLst/>
                <a:latin typeface="rubik"/>
              </a:rPr>
              <a:t> aprueba el intento de Nicol a dar a la historia más exposición. En 1849, </a:t>
            </a:r>
            <a:r>
              <a:rPr lang="es-AR" sz="1400" b="1" i="0" dirty="0">
                <a:solidFill>
                  <a:srgbClr val="3A3A3A"/>
                </a:solidFill>
                <a:effectLst/>
                <a:latin typeface="rubik"/>
              </a:rPr>
              <a:t>Joseph </a:t>
            </a:r>
            <a:r>
              <a:rPr lang="es-AR" sz="1400" b="1" i="0" dirty="0" err="1">
                <a:solidFill>
                  <a:srgbClr val="3A3A3A"/>
                </a:solidFill>
                <a:effectLst/>
                <a:latin typeface="rubik"/>
              </a:rPr>
              <a:t>Cundall</a:t>
            </a:r>
            <a:r>
              <a:rPr lang="es-AR" sz="1400" b="1" i="0" dirty="0">
                <a:solidFill>
                  <a:srgbClr val="3A3A3A"/>
                </a:solidFill>
                <a:effectLst/>
                <a:latin typeface="rubik"/>
              </a:rPr>
              <a:t> </a:t>
            </a:r>
            <a:r>
              <a:rPr lang="es-AR" sz="1400" b="0" i="0" dirty="0">
                <a:solidFill>
                  <a:srgbClr val="3A3A3A"/>
                </a:solidFill>
                <a:effectLst/>
                <a:highlight>
                  <a:srgbClr val="FFFF00"/>
                </a:highlight>
                <a:latin typeface="rubik"/>
              </a:rPr>
              <a:t>introdujo una </a:t>
            </a:r>
            <a:r>
              <a:rPr lang="es-AR" sz="1400" b="1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rubik"/>
              </a:rPr>
              <a:t>niña bonita </a:t>
            </a:r>
            <a:r>
              <a:rPr lang="es-AR" sz="1400" b="0" i="0" dirty="0">
                <a:solidFill>
                  <a:srgbClr val="3A3A3A"/>
                </a:solidFill>
                <a:effectLst/>
                <a:highlight>
                  <a:srgbClr val="FFFF00"/>
                </a:highlight>
                <a:latin typeface="rubik"/>
              </a:rPr>
              <a:t>a la historia y prescindió de la anciana.</a:t>
            </a:r>
            <a:r>
              <a:rPr lang="es-AR" sz="1400" b="0" i="0" dirty="0">
                <a:solidFill>
                  <a:srgbClr val="3A3A3A"/>
                </a:solidFill>
                <a:effectLst/>
                <a:latin typeface="rubik"/>
              </a:rPr>
              <a:t> </a:t>
            </a:r>
            <a:r>
              <a:rPr lang="es-AR" sz="1400" b="0" i="0" dirty="0" err="1">
                <a:solidFill>
                  <a:srgbClr val="3A3A3A"/>
                </a:solidFill>
                <a:effectLst/>
                <a:latin typeface="rubik"/>
              </a:rPr>
              <a:t>Cundall</a:t>
            </a:r>
            <a:r>
              <a:rPr lang="es-AR" sz="1400" b="0" i="0" dirty="0">
                <a:solidFill>
                  <a:srgbClr val="3A3A3A"/>
                </a:solidFill>
                <a:effectLst/>
                <a:latin typeface="rubik"/>
              </a:rPr>
              <a:t> creía que ya había demasiados cuentos con mujeres ancianas en la narrativa.</a:t>
            </a:r>
          </a:p>
          <a:p>
            <a:pPr algn="just" fontAlgn="base"/>
            <a:r>
              <a:rPr lang="es-AR" sz="1400" b="0" i="0" dirty="0">
                <a:solidFill>
                  <a:srgbClr val="3A3A3A"/>
                </a:solidFill>
                <a:effectLst/>
                <a:highlight>
                  <a:srgbClr val="FFFF00"/>
                </a:highlight>
                <a:latin typeface="rubik"/>
              </a:rPr>
              <a:t>La historia de los tres osos estaba en circulación antes</a:t>
            </a:r>
            <a:r>
              <a:rPr lang="es-AR" sz="1400" b="0" i="0" dirty="0">
                <a:solidFill>
                  <a:srgbClr val="3A3A3A"/>
                </a:solidFill>
                <a:effectLst/>
                <a:latin typeface="rubik"/>
              </a:rPr>
              <a:t> de la publicación del cuento de </a:t>
            </a:r>
            <a:r>
              <a:rPr lang="es-AR" sz="1400" b="0" i="0" dirty="0" err="1">
                <a:solidFill>
                  <a:srgbClr val="3A3A3A"/>
                </a:solidFill>
                <a:effectLst/>
                <a:latin typeface="rubik"/>
              </a:rPr>
              <a:t>Southey</a:t>
            </a:r>
            <a:r>
              <a:rPr lang="es-AR" sz="1400" b="0" i="0" dirty="0">
                <a:solidFill>
                  <a:srgbClr val="3A3A3A"/>
                </a:solidFill>
                <a:effectLst/>
                <a:latin typeface="rubik"/>
              </a:rPr>
              <a:t>. En 1813, por ejemplo, </a:t>
            </a:r>
            <a:r>
              <a:rPr lang="es-AR" sz="1400" b="0" i="0" dirty="0" err="1">
                <a:solidFill>
                  <a:srgbClr val="3A3A3A"/>
                </a:solidFill>
                <a:effectLst/>
                <a:latin typeface="rubik"/>
              </a:rPr>
              <a:t>Southey</a:t>
            </a:r>
            <a:r>
              <a:rPr lang="es-AR" sz="1400" b="0" i="0" dirty="0">
                <a:solidFill>
                  <a:srgbClr val="3A3A3A"/>
                </a:solidFill>
                <a:effectLst/>
                <a:latin typeface="rubik"/>
              </a:rPr>
              <a:t> estaba contando la historia a sus amigos, y en 1831</a:t>
            </a:r>
            <a:r>
              <a:rPr lang="es-AR" sz="1400" b="1" i="0" dirty="0">
                <a:solidFill>
                  <a:srgbClr val="3A3A3A"/>
                </a:solidFill>
                <a:effectLst/>
                <a:latin typeface="rubik"/>
              </a:rPr>
              <a:t> </a:t>
            </a:r>
            <a:r>
              <a:rPr lang="es-AR" sz="1400" b="1" i="0" dirty="0" err="1">
                <a:solidFill>
                  <a:srgbClr val="3A3A3A"/>
                </a:solidFill>
                <a:effectLst/>
                <a:latin typeface="rubik"/>
              </a:rPr>
              <a:t>Eleanor</a:t>
            </a:r>
            <a:r>
              <a:rPr lang="es-AR" sz="1400" b="1" i="0" dirty="0">
                <a:solidFill>
                  <a:srgbClr val="3A3A3A"/>
                </a:solidFill>
                <a:effectLst/>
                <a:latin typeface="rubik"/>
              </a:rPr>
              <a:t> Mure </a:t>
            </a:r>
            <a:r>
              <a:rPr lang="es-AR" sz="1400" b="0" i="0" dirty="0">
                <a:solidFill>
                  <a:srgbClr val="3A3A3A"/>
                </a:solidFill>
                <a:effectLst/>
                <a:latin typeface="rubik"/>
              </a:rPr>
              <a:t>formó un folleto hecho a mano sobre </a:t>
            </a:r>
            <a:r>
              <a:rPr lang="es-AR" sz="1400" b="0" i="0" dirty="0">
                <a:solidFill>
                  <a:srgbClr val="3A3A3A"/>
                </a:solidFill>
                <a:effectLst/>
                <a:highlight>
                  <a:srgbClr val="FFFF00"/>
                </a:highlight>
                <a:latin typeface="rubik"/>
              </a:rPr>
              <a:t>los tres osos y la anciana </a:t>
            </a:r>
            <a:r>
              <a:rPr lang="es-AR" sz="1400" b="0" i="0" dirty="0">
                <a:solidFill>
                  <a:srgbClr val="3A3A3A"/>
                </a:solidFill>
                <a:effectLst/>
                <a:latin typeface="rubik"/>
              </a:rPr>
              <a:t>para el cumpleaños de su sobrino, en 1894, </a:t>
            </a:r>
            <a:r>
              <a:rPr lang="es-AR" sz="1400" b="0" i="1" dirty="0" err="1">
                <a:solidFill>
                  <a:srgbClr val="3A3A3A"/>
                </a:solidFill>
                <a:effectLst/>
                <a:latin typeface="rubik"/>
              </a:rPr>
              <a:t>Scrapefoot</a:t>
            </a:r>
            <a:r>
              <a:rPr lang="es-AR" sz="1400" b="0" i="0" dirty="0">
                <a:solidFill>
                  <a:srgbClr val="3A3A3A"/>
                </a:solidFill>
                <a:effectLst/>
                <a:latin typeface="rubik"/>
              </a:rPr>
              <a:t>, un cuento con </a:t>
            </a:r>
            <a:r>
              <a:rPr lang="es-AR" sz="1400" b="0" i="0" dirty="0">
                <a:solidFill>
                  <a:srgbClr val="3A3A3A"/>
                </a:solidFill>
                <a:effectLst/>
                <a:highlight>
                  <a:srgbClr val="FFFF00"/>
                </a:highlight>
                <a:latin typeface="rubik"/>
              </a:rPr>
              <a:t>un zorro</a:t>
            </a:r>
            <a:r>
              <a:rPr lang="es-AR" sz="1400" b="0" i="0" dirty="0">
                <a:solidFill>
                  <a:srgbClr val="3A3A3A"/>
                </a:solidFill>
                <a:effectLst/>
                <a:latin typeface="rubik"/>
              </a:rPr>
              <a:t> como antagonista que tiene similitudes sorprendentes con la historia de </a:t>
            </a:r>
            <a:r>
              <a:rPr lang="es-AR" sz="1400" b="0" i="0" dirty="0" err="1">
                <a:solidFill>
                  <a:srgbClr val="3A3A3A"/>
                </a:solidFill>
                <a:effectLst/>
                <a:latin typeface="rubik"/>
              </a:rPr>
              <a:t>Southey</a:t>
            </a:r>
            <a:r>
              <a:rPr lang="es-AR" sz="1400" b="0" i="0" dirty="0">
                <a:solidFill>
                  <a:srgbClr val="3A3A3A"/>
                </a:solidFill>
                <a:effectLst/>
                <a:latin typeface="rubik"/>
              </a:rPr>
              <a:t>, fue descubierto por el folklorista Joseph </a:t>
            </a:r>
            <a:r>
              <a:rPr lang="es-AR" sz="1400" b="0" i="0" dirty="0" err="1">
                <a:solidFill>
                  <a:srgbClr val="3A3A3A"/>
                </a:solidFill>
                <a:effectLst/>
                <a:latin typeface="rubik"/>
              </a:rPr>
              <a:t>Jacobs</a:t>
            </a:r>
            <a:r>
              <a:rPr lang="es-AR" sz="1400" b="0" i="0" dirty="0">
                <a:solidFill>
                  <a:srgbClr val="3A3A3A"/>
                </a:solidFill>
                <a:effectLst/>
                <a:latin typeface="rubik"/>
              </a:rPr>
              <a:t> y pudo presentarse antes de la versión de </a:t>
            </a:r>
            <a:r>
              <a:rPr lang="es-AR" sz="1400" b="0" i="0" dirty="0" err="1">
                <a:solidFill>
                  <a:srgbClr val="3A3A3A"/>
                </a:solidFill>
                <a:effectLst/>
                <a:latin typeface="rubik"/>
              </a:rPr>
              <a:t>Southey</a:t>
            </a:r>
            <a:r>
              <a:rPr lang="es-AR" sz="1400" b="0" i="0" dirty="0">
                <a:solidFill>
                  <a:srgbClr val="3A3A3A"/>
                </a:solidFill>
                <a:effectLst/>
                <a:latin typeface="rubik"/>
              </a:rPr>
              <a:t> en la tradición oral. </a:t>
            </a:r>
            <a:r>
              <a:rPr lang="es-AR" sz="1400" b="0" i="0" dirty="0" err="1">
                <a:solidFill>
                  <a:srgbClr val="3A3A3A"/>
                </a:solidFill>
                <a:effectLst/>
                <a:latin typeface="rubik"/>
              </a:rPr>
              <a:t>Southey</a:t>
            </a:r>
            <a:r>
              <a:rPr lang="es-AR" sz="1400" b="0" i="0" dirty="0">
                <a:solidFill>
                  <a:srgbClr val="FF0000"/>
                </a:solidFill>
                <a:effectLst/>
                <a:latin typeface="rubik"/>
              </a:rPr>
              <a:t> posiblemente escuchó </a:t>
            </a:r>
            <a:r>
              <a:rPr lang="es-AR" sz="1400" b="0" i="1" dirty="0" err="1">
                <a:solidFill>
                  <a:srgbClr val="FF0000"/>
                </a:solidFill>
                <a:effectLst/>
                <a:latin typeface="rubik"/>
              </a:rPr>
              <a:t>Scrapefoot</a:t>
            </a:r>
            <a:r>
              <a:rPr lang="es-AR" sz="1400" b="0" i="0" dirty="0">
                <a:solidFill>
                  <a:srgbClr val="FF0000"/>
                </a:solidFill>
                <a:effectLst/>
                <a:latin typeface="rubik"/>
              </a:rPr>
              <a:t>, y confundió su "zorra" con un sinónimo de una anciana maliciosa y desagradable</a:t>
            </a:r>
            <a:r>
              <a:rPr lang="es-AR" sz="1400" b="0" i="0" dirty="0">
                <a:solidFill>
                  <a:srgbClr val="3A3A3A"/>
                </a:solidFill>
                <a:effectLst/>
                <a:latin typeface="rubik"/>
              </a:rPr>
              <a:t>. Algunos sostienen sin embargo que la historia, así como la anciana se originaron con </a:t>
            </a:r>
            <a:r>
              <a:rPr lang="es-AR" sz="1400" b="0" i="0" dirty="0" err="1">
                <a:solidFill>
                  <a:srgbClr val="3A3A3A"/>
                </a:solidFill>
                <a:effectLst/>
                <a:latin typeface="rubik"/>
              </a:rPr>
              <a:t>Southey</a:t>
            </a:r>
            <a:r>
              <a:rPr lang="es-AR" sz="1400" b="0" i="0" dirty="0">
                <a:solidFill>
                  <a:srgbClr val="3A3A3A"/>
                </a:solidFill>
                <a:effectLst/>
                <a:latin typeface="rubik"/>
              </a:rPr>
              <a:t>. </a:t>
            </a:r>
          </a:p>
          <a:p>
            <a:pPr algn="just" fontAlgn="base"/>
            <a:r>
              <a:rPr lang="es-AR" sz="1400" b="0" i="0" dirty="0" err="1">
                <a:solidFill>
                  <a:srgbClr val="3A3A3A"/>
                </a:solidFill>
                <a:effectLst/>
                <a:latin typeface="rubik"/>
              </a:rPr>
              <a:t>Southey</a:t>
            </a:r>
            <a:r>
              <a:rPr lang="es-AR" sz="1400" b="0" i="0" dirty="0">
                <a:solidFill>
                  <a:srgbClr val="3A3A3A"/>
                </a:solidFill>
                <a:effectLst/>
                <a:latin typeface="rubik"/>
              </a:rPr>
              <a:t> y Mure difieren en detalles. Los osos de </a:t>
            </a:r>
            <a:r>
              <a:rPr lang="es-AR" sz="1400" b="0" i="0" dirty="0" err="1">
                <a:solidFill>
                  <a:srgbClr val="3A3A3A"/>
                </a:solidFill>
                <a:effectLst/>
                <a:latin typeface="rubik"/>
              </a:rPr>
              <a:t>Southey</a:t>
            </a:r>
            <a:r>
              <a:rPr lang="es-AR" sz="1400" b="0" i="0" dirty="0">
                <a:solidFill>
                  <a:srgbClr val="3A3A3A"/>
                </a:solidFill>
                <a:effectLst/>
                <a:latin typeface="rubik"/>
              </a:rPr>
              <a:t> comen papilla, pero los de Mure toman leche; la anciana de </a:t>
            </a:r>
            <a:r>
              <a:rPr lang="es-AR" sz="1400" b="0" i="0" dirty="0" err="1">
                <a:solidFill>
                  <a:srgbClr val="3A3A3A"/>
                </a:solidFill>
                <a:effectLst/>
                <a:latin typeface="rubik"/>
              </a:rPr>
              <a:t>Southey</a:t>
            </a:r>
            <a:r>
              <a:rPr lang="es-AR" sz="1400" b="0" i="0" dirty="0">
                <a:solidFill>
                  <a:srgbClr val="3A3A3A"/>
                </a:solidFill>
                <a:effectLst/>
                <a:latin typeface="rubik"/>
              </a:rPr>
              <a:t> no tiene ningún motivo para entrar en la casa, pero la mujer mayor de Mure se revela cuando fue rechazada su visita de cortesía; la anciana de </a:t>
            </a:r>
            <a:r>
              <a:rPr lang="es-AR" sz="1400" b="0" i="0" dirty="0" err="1">
                <a:solidFill>
                  <a:srgbClr val="3A3A3A"/>
                </a:solidFill>
                <a:effectLst/>
                <a:latin typeface="rubik"/>
              </a:rPr>
              <a:t>Southey</a:t>
            </a:r>
            <a:r>
              <a:rPr lang="es-AR" sz="1400" b="0" i="0" dirty="0">
                <a:solidFill>
                  <a:srgbClr val="3A3A3A"/>
                </a:solidFill>
                <a:effectLst/>
                <a:latin typeface="rubik"/>
              </a:rPr>
              <a:t> se escapa al descubierto, pero la de Mure queda empalada en el campanario de la catedral de San Pablo.</a:t>
            </a:r>
          </a:p>
          <a:p>
            <a:pPr algn="just" fontAlgn="base"/>
            <a:endParaRPr lang="es-AR" sz="1400" b="0" i="0" dirty="0">
              <a:solidFill>
                <a:srgbClr val="3A3A3A"/>
              </a:solidFill>
              <a:effectLst/>
              <a:latin typeface="rubik"/>
            </a:endParaRPr>
          </a:p>
          <a:p>
            <a:pPr algn="just" fontAlgn="base"/>
            <a:r>
              <a:rPr lang="es-AR" sz="1400" b="0" i="1" dirty="0">
                <a:solidFill>
                  <a:srgbClr val="3A3A3A"/>
                </a:solidFill>
                <a:effectLst/>
                <a:latin typeface="rubik"/>
              </a:rPr>
              <a:t>Los tres osos</a:t>
            </a:r>
            <a:r>
              <a:rPr lang="es-AR" sz="1400" b="0" i="0" dirty="0">
                <a:solidFill>
                  <a:srgbClr val="3A3A3A"/>
                </a:solidFill>
                <a:effectLst/>
                <a:latin typeface="rubik"/>
              </a:rPr>
              <a:t> experimentó dos cambios significativos durante la temprana historia de su publicación. Sobre la niña fueron dadas diversas denominaciones que hacían referencia a su cabello hasta que Ricitos de Oro se quedó de una vez por todas en los primeros años del siglo XX. Los tres osos de </a:t>
            </a:r>
            <a:r>
              <a:rPr lang="es-AR" sz="1400" b="0" i="0" dirty="0" err="1">
                <a:solidFill>
                  <a:srgbClr val="3A3A3A"/>
                </a:solidFill>
                <a:effectLst/>
                <a:latin typeface="rubik"/>
              </a:rPr>
              <a:t>Southey</a:t>
            </a:r>
            <a:r>
              <a:rPr lang="es-AR" sz="1400" b="0" i="0" dirty="0">
                <a:solidFill>
                  <a:srgbClr val="3A3A3A"/>
                </a:solidFill>
                <a:effectLst/>
                <a:latin typeface="rubik"/>
              </a:rPr>
              <a:t> evolucionaron hasta convertirse en papá, mamá y bebé Oso a lo largo de varios años.</a:t>
            </a:r>
          </a:p>
          <a:p>
            <a:pPr algn="just" fontAlgn="base"/>
            <a:endParaRPr lang="es-AR" sz="1400" b="0" i="0" dirty="0">
              <a:solidFill>
                <a:srgbClr val="3A3A3A"/>
              </a:solidFill>
              <a:effectLst/>
              <a:latin typeface="rubik"/>
            </a:endParaRPr>
          </a:p>
          <a:p>
            <a:pPr algn="just" fontAlgn="base"/>
            <a:r>
              <a:rPr lang="es-AR" sz="1400" b="1" i="0" dirty="0">
                <a:solidFill>
                  <a:srgbClr val="3A3A3A"/>
                </a:solidFill>
                <a:effectLst/>
                <a:latin typeface="rubik"/>
              </a:rPr>
              <a:t>Los folcloristas </a:t>
            </a:r>
            <a:r>
              <a:rPr lang="es-AR" sz="1400" b="1" i="0" dirty="0" err="1">
                <a:solidFill>
                  <a:srgbClr val="3A3A3A"/>
                </a:solidFill>
                <a:effectLst/>
                <a:latin typeface="rubik"/>
              </a:rPr>
              <a:t>Iona</a:t>
            </a:r>
            <a:r>
              <a:rPr lang="es-AR" sz="1400" b="1" i="0" dirty="0">
                <a:solidFill>
                  <a:srgbClr val="3A3A3A"/>
                </a:solidFill>
                <a:effectLst/>
                <a:latin typeface="rubik"/>
              </a:rPr>
              <a:t> y Peter </a:t>
            </a:r>
            <a:r>
              <a:rPr lang="es-AR" sz="1400" b="1" i="0" dirty="0" err="1">
                <a:solidFill>
                  <a:srgbClr val="3A3A3A"/>
                </a:solidFill>
                <a:effectLst/>
                <a:latin typeface="rubik"/>
              </a:rPr>
              <a:t>Opie</a:t>
            </a:r>
            <a:r>
              <a:rPr lang="es-AR" sz="1400" b="0" i="0" dirty="0">
                <a:solidFill>
                  <a:srgbClr val="3A3A3A"/>
                </a:solidFill>
                <a:effectLst/>
                <a:latin typeface="rubik"/>
              </a:rPr>
              <a:t> señalan en </a:t>
            </a:r>
            <a:r>
              <a:rPr lang="es-AR" sz="1400" b="0" i="1" dirty="0">
                <a:solidFill>
                  <a:srgbClr val="3A3A3A"/>
                </a:solidFill>
                <a:effectLst/>
                <a:latin typeface="rubik"/>
              </a:rPr>
              <a:t>Los cuentos de hadas clásicos</a:t>
            </a:r>
            <a:r>
              <a:rPr lang="es-AR" sz="1400" b="0" i="0" dirty="0">
                <a:solidFill>
                  <a:srgbClr val="3A3A3A"/>
                </a:solidFill>
                <a:effectLst/>
                <a:latin typeface="rubik"/>
              </a:rPr>
              <a:t> (1999) que el cuento tiene un </a:t>
            </a:r>
            <a:r>
              <a:rPr lang="es-AR" sz="1400" b="0" i="0" dirty="0">
                <a:solidFill>
                  <a:srgbClr val="3A3A3A"/>
                </a:solidFill>
                <a:effectLst/>
                <a:highlight>
                  <a:srgbClr val="FFFF00"/>
                </a:highlight>
                <a:latin typeface="rubik"/>
              </a:rPr>
              <a:t>"análogo parcial" en </a:t>
            </a:r>
            <a:r>
              <a:rPr lang="es-AR" sz="1400" b="0" i="1" u="none" strike="noStrike" dirty="0">
                <a:solidFill>
                  <a:srgbClr val="2E8B57"/>
                </a:solidFill>
                <a:effectLst/>
                <a:highlight>
                  <a:srgbClr val="FFFF00"/>
                </a:highlight>
                <a:latin typeface="rubik"/>
                <a:hlinkClick r:id="rId2" tooltip="Blancanieves"/>
              </a:rPr>
              <a:t>Blancanieves</a:t>
            </a:r>
            <a:r>
              <a:rPr lang="es-AR" sz="1400" b="0" i="0" dirty="0">
                <a:solidFill>
                  <a:srgbClr val="3A3A3A"/>
                </a:solidFill>
                <a:effectLst/>
                <a:latin typeface="rubik"/>
              </a:rPr>
              <a:t>: la princesa perdida entra en la casa de los enanos, degusta de su comida, y se queda dormida en una de sus camas. De una manera similar a </a:t>
            </a:r>
            <a:r>
              <a:rPr lang="es-AR" sz="1400" b="0" i="1" dirty="0">
                <a:solidFill>
                  <a:srgbClr val="3A3A3A"/>
                </a:solidFill>
                <a:effectLst/>
                <a:latin typeface="rubik"/>
              </a:rPr>
              <a:t>Los tres osos</a:t>
            </a:r>
            <a:r>
              <a:rPr lang="es-AR" sz="1400" b="0" i="0" dirty="0">
                <a:solidFill>
                  <a:srgbClr val="3A3A3A"/>
                </a:solidFill>
                <a:effectLst/>
                <a:latin typeface="rubik"/>
              </a:rPr>
              <a:t>, los enanos se alarman "¡Alguien ha estado sentado en mi silla!", "¡Alguien ha estado comiendo de mi plato!", y "¡Alguien ha estado durmiendo en mi cama!" Los </a:t>
            </a:r>
            <a:r>
              <a:rPr lang="es-AR" sz="1400" b="0" i="0" dirty="0" err="1">
                <a:solidFill>
                  <a:srgbClr val="3A3A3A"/>
                </a:solidFill>
                <a:effectLst/>
                <a:latin typeface="rubik"/>
              </a:rPr>
              <a:t>Opies</a:t>
            </a:r>
            <a:r>
              <a:rPr lang="es-AR" sz="1400" b="0" i="0" dirty="0">
                <a:solidFill>
                  <a:srgbClr val="3A3A3A"/>
                </a:solidFill>
                <a:effectLst/>
                <a:latin typeface="rubik"/>
              </a:rPr>
              <a:t> también señalan a las </a:t>
            </a:r>
            <a:r>
              <a:rPr lang="es-AR" sz="1400" b="0" i="0" dirty="0">
                <a:solidFill>
                  <a:srgbClr val="3A3A3A"/>
                </a:solidFill>
                <a:effectLst/>
                <a:highlight>
                  <a:srgbClr val="FFFF00"/>
                </a:highlight>
                <a:latin typeface="rubik"/>
              </a:rPr>
              <a:t>similitudes en un cuento de Noruega </a:t>
            </a:r>
            <a:r>
              <a:rPr lang="es-AR" sz="1400" b="0" i="0" dirty="0">
                <a:solidFill>
                  <a:srgbClr val="3A3A3A"/>
                </a:solidFill>
                <a:effectLst/>
                <a:latin typeface="rubik"/>
              </a:rPr>
              <a:t>sobre una princesa que se refugia en una cueva habitada </a:t>
            </a:r>
            <a:r>
              <a:rPr lang="es-AR" sz="1400" b="1" i="0" dirty="0">
                <a:solidFill>
                  <a:srgbClr val="FF0000"/>
                </a:solidFill>
                <a:effectLst/>
                <a:latin typeface="rubik"/>
              </a:rPr>
              <a:t>por tres príncipes rusos vestidos con pieles de oso</a:t>
            </a:r>
            <a:r>
              <a:rPr lang="es-AR" sz="1400" b="0" i="0" dirty="0">
                <a:solidFill>
                  <a:srgbClr val="3A3A3A"/>
                </a:solidFill>
                <a:effectLst/>
                <a:latin typeface="rubik"/>
              </a:rPr>
              <a:t>. Ella come su comida y se esconde debajo de la cama.</a:t>
            </a:r>
          </a:p>
          <a:p>
            <a:pPr algn="just" fontAlgn="base"/>
            <a:endParaRPr lang="es-AR" sz="1400" b="0" i="0" dirty="0">
              <a:solidFill>
                <a:srgbClr val="3A3A3A"/>
              </a:solidFill>
              <a:effectLst/>
              <a:latin typeface="rubik"/>
            </a:endParaRPr>
          </a:p>
          <a:p>
            <a:pPr algn="just" fontAlgn="base"/>
            <a:r>
              <a:rPr lang="es-AR" sz="1400" b="0" i="0" dirty="0">
                <a:solidFill>
                  <a:srgbClr val="3A3A3A"/>
                </a:solidFill>
                <a:effectLst/>
                <a:latin typeface="rubik"/>
              </a:rPr>
              <a:t>En 1865, </a:t>
            </a:r>
            <a:r>
              <a:rPr lang="es-AR" sz="1400" b="1" i="0" dirty="0">
                <a:solidFill>
                  <a:srgbClr val="3A3A3A"/>
                </a:solidFill>
                <a:effectLst/>
                <a:latin typeface="rubik"/>
              </a:rPr>
              <a:t>Charles Dickens </a:t>
            </a:r>
            <a:r>
              <a:rPr lang="es-AR" sz="1400" b="0" i="0" dirty="0">
                <a:solidFill>
                  <a:srgbClr val="3A3A3A"/>
                </a:solidFill>
                <a:effectLst/>
                <a:latin typeface="rubik"/>
              </a:rPr>
              <a:t>hace referencia a una historia similar en </a:t>
            </a:r>
            <a:r>
              <a:rPr lang="es-AR" sz="1400" b="0" i="1" dirty="0">
                <a:solidFill>
                  <a:srgbClr val="3A3A3A"/>
                </a:solidFill>
                <a:effectLst/>
                <a:latin typeface="rubik"/>
              </a:rPr>
              <a:t>Nuestro común amigo</a:t>
            </a:r>
            <a:r>
              <a:rPr lang="es-AR" sz="1400" b="0" i="0" dirty="0">
                <a:solidFill>
                  <a:srgbClr val="3A3A3A"/>
                </a:solidFill>
                <a:effectLst/>
                <a:latin typeface="rubik"/>
              </a:rPr>
              <a:t>, pero en </a:t>
            </a:r>
            <a:r>
              <a:rPr lang="es-AR" sz="1400" b="0" i="1" dirty="0">
                <a:solidFill>
                  <a:srgbClr val="3A3A3A"/>
                </a:solidFill>
                <a:effectLst/>
                <a:latin typeface="rubik"/>
              </a:rPr>
              <a:t>Nuestro común amigo</a:t>
            </a:r>
            <a:r>
              <a:rPr lang="es-AR" sz="1400" b="0" i="0" dirty="0">
                <a:solidFill>
                  <a:srgbClr val="3A3A3A"/>
                </a:solidFill>
                <a:effectLst/>
                <a:latin typeface="rubik"/>
              </a:rPr>
              <a:t>, la casa pertenece a </a:t>
            </a:r>
            <a:r>
              <a:rPr lang="es-AR" sz="1400" b="1" i="0" dirty="0">
                <a:solidFill>
                  <a:srgbClr val="FF0000"/>
                </a:solidFill>
                <a:effectLst/>
                <a:latin typeface="rubik"/>
              </a:rPr>
              <a:t>los duendes en lugar de los osos. </a:t>
            </a:r>
            <a:r>
              <a:rPr lang="es-AR" sz="1400" b="0" i="0" dirty="0">
                <a:solidFill>
                  <a:srgbClr val="3A3A3A"/>
                </a:solidFill>
                <a:effectLst/>
                <a:highlight>
                  <a:srgbClr val="FFFF00"/>
                </a:highlight>
                <a:latin typeface="rubik"/>
              </a:rPr>
              <a:t>La referencia de Dickens sin embargo sugiere una fuente analógica o aún por descubri</a:t>
            </a:r>
            <a:r>
              <a:rPr lang="es-AR" sz="1400" b="0" i="0" dirty="0">
                <a:solidFill>
                  <a:srgbClr val="3A3A3A"/>
                </a:solidFill>
                <a:effectLst/>
                <a:latin typeface="rubik"/>
              </a:rPr>
              <a:t>r. Los rituales y ceremonias de caza se han sugerido y descartado como el posible origen. </a:t>
            </a:r>
          </a:p>
          <a:p>
            <a:pPr algn="just" fontAlgn="base"/>
            <a:endParaRPr lang="es-AR" sz="1400" b="0" i="0" dirty="0">
              <a:solidFill>
                <a:srgbClr val="3A3A3A"/>
              </a:solidFill>
              <a:effectLst/>
              <a:latin typeface="rubik"/>
            </a:endParaRPr>
          </a:p>
          <a:p>
            <a:pPr algn="just" fontAlgn="base"/>
            <a:r>
              <a:rPr lang="es-AR" sz="1400" b="0" i="0" dirty="0">
                <a:solidFill>
                  <a:srgbClr val="3A3A3A"/>
                </a:solidFill>
                <a:effectLst/>
                <a:latin typeface="rubik"/>
              </a:rPr>
              <a:t>En 1894, el </a:t>
            </a:r>
            <a:r>
              <a:rPr lang="es-AR" sz="1400" b="1" i="0" dirty="0">
                <a:solidFill>
                  <a:srgbClr val="3A3A3A"/>
                </a:solidFill>
                <a:effectLst/>
                <a:latin typeface="rubik"/>
              </a:rPr>
              <a:t>ilustrador John D. </a:t>
            </a:r>
            <a:r>
              <a:rPr lang="es-AR" sz="1400" b="1" i="0" dirty="0" err="1">
                <a:solidFill>
                  <a:srgbClr val="3A3A3A"/>
                </a:solidFill>
                <a:effectLst/>
                <a:latin typeface="rubik"/>
              </a:rPr>
              <a:t>Batten</a:t>
            </a:r>
            <a:r>
              <a:rPr lang="es-AR" sz="1400" b="1" i="0" dirty="0">
                <a:solidFill>
                  <a:srgbClr val="3A3A3A"/>
                </a:solidFill>
                <a:effectLst/>
                <a:latin typeface="rubik"/>
              </a:rPr>
              <a:t> </a:t>
            </a:r>
            <a:r>
              <a:rPr lang="es-AR" sz="1400" b="0" i="0" dirty="0">
                <a:solidFill>
                  <a:srgbClr val="3A3A3A"/>
                </a:solidFill>
                <a:effectLst/>
                <a:latin typeface="rubik"/>
              </a:rPr>
              <a:t>informó una variante del cuento de por lo menos 40 años de edad. En esta versión, los tres osos viven en un castillo en el bosque y son visitados por </a:t>
            </a:r>
            <a:r>
              <a:rPr lang="es-AR" sz="1400" b="1" i="0" dirty="0">
                <a:solidFill>
                  <a:srgbClr val="FF0000"/>
                </a:solidFill>
                <a:effectLst/>
                <a:latin typeface="rubik"/>
              </a:rPr>
              <a:t>un zorro llamado </a:t>
            </a:r>
            <a:r>
              <a:rPr lang="es-AR" sz="1400" b="1" i="0" dirty="0" err="1">
                <a:solidFill>
                  <a:srgbClr val="FF0000"/>
                </a:solidFill>
                <a:effectLst/>
                <a:latin typeface="rubik"/>
              </a:rPr>
              <a:t>Scrapefoot</a:t>
            </a:r>
            <a:r>
              <a:rPr lang="es-AR" sz="1400" b="1" i="0" dirty="0">
                <a:solidFill>
                  <a:srgbClr val="FF0000"/>
                </a:solidFill>
                <a:effectLst/>
                <a:latin typeface="rubik"/>
              </a:rPr>
              <a:t> </a:t>
            </a:r>
            <a:r>
              <a:rPr lang="es-AR" sz="1400" b="0" i="0" dirty="0">
                <a:solidFill>
                  <a:srgbClr val="3A3A3A"/>
                </a:solidFill>
                <a:effectLst/>
                <a:latin typeface="rubik"/>
              </a:rPr>
              <a:t>que bebe su leche, se sienta en sus sillas, y se apoya en sus camas.</a:t>
            </a:r>
          </a:p>
        </p:txBody>
      </p:sp>
    </p:spTree>
    <p:extLst>
      <p:ext uri="{BB962C8B-B14F-4D97-AF65-F5344CB8AC3E}">
        <p14:creationId xmlns:p14="http://schemas.microsoft.com/office/powerpoint/2010/main" val="674215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54BA08F-8B0F-9344-AD59-0A28DC64A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326" y="-39414"/>
            <a:ext cx="5405120" cy="5334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28D82D4-40D3-4C44-A447-2946D1DC2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19314"/>
            <a:ext cx="4273310" cy="36729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2A37764-918A-8744-B776-76761680B4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9481" y="42041"/>
            <a:ext cx="2392519" cy="354724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72B7AA6-7962-9747-B2EE-9F2E949B51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278329" cy="202105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150623F-CDAC-CF45-BC02-43D13E612B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8632496" y="4813738"/>
            <a:ext cx="3559504" cy="200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34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D9AF1B2-D5CF-B648-9F56-ECAAA3835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95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A651245-F8BB-4141-8E83-086AFE873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63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3F3D103-B195-2B4D-92FB-4B58E852F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7001" y="-2666999"/>
            <a:ext cx="6857999" cy="1219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503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4D27408-B252-2B49-BA1E-33ACF29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6999" y="-2667002"/>
            <a:ext cx="6858001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038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671</Words>
  <Application>Microsoft Macintosh PowerPoint</Application>
  <PresentationFormat>Panorámica</PresentationFormat>
  <Paragraphs>12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rubik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Graciela Bialet</dc:creator>
  <cp:lastModifiedBy>Graciela Bialet</cp:lastModifiedBy>
  <cp:revision>7</cp:revision>
  <dcterms:created xsi:type="dcterms:W3CDTF">2021-06-26T12:43:15Z</dcterms:created>
  <dcterms:modified xsi:type="dcterms:W3CDTF">2023-06-08T13:56:27Z</dcterms:modified>
</cp:coreProperties>
</file>